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360F0-435C-479B-B216-FAE34EB510A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4DAFF-1395-4F45-9C32-7F68B7E7E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1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271B1B-5B91-4C0E-BABD-BCBE19201CB8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59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0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37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644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27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82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040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774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94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0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45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CEAA-F708-435B-89EE-46BA2602F292}" type="datetimeFigureOut">
              <a:rPr lang="en-AU" smtClean="0"/>
              <a:t>01/20/2024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7219-FED1-4BE7-930C-23337DA10A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126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Chevron 2">
            <a:extLst>
              <a:ext uri="{FF2B5EF4-FFF2-40B4-BE49-F238E27FC236}">
                <a16:creationId xmlns:a16="http://schemas.microsoft.com/office/drawing/2014/main" id="{72602C3D-01D7-9602-7585-98D333A7644C}"/>
              </a:ext>
            </a:extLst>
          </p:cNvPr>
          <p:cNvSpPr/>
          <p:nvPr/>
        </p:nvSpPr>
        <p:spPr>
          <a:xfrm>
            <a:off x="5332377" y="620508"/>
            <a:ext cx="1882421" cy="428428"/>
          </a:xfrm>
          <a:prstGeom prst="chevron">
            <a:avLst/>
          </a:prstGeom>
          <a:solidFill>
            <a:srgbClr val="0F5267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3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Edit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02888D3A-8C37-9516-487F-FD77252BC1E5}"/>
              </a:ext>
            </a:extLst>
          </p:cNvPr>
          <p:cNvSpPr/>
          <p:nvPr/>
        </p:nvSpPr>
        <p:spPr>
          <a:xfrm>
            <a:off x="7012809" y="620508"/>
            <a:ext cx="1859912" cy="428428"/>
          </a:xfrm>
          <a:prstGeom prst="chevron">
            <a:avLst/>
          </a:prstGeom>
          <a:solidFill>
            <a:srgbClr val="0C4354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3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BD7BA0F4-4BF2-4DB2-0E66-119A26B4CDB2}"/>
              </a:ext>
            </a:extLst>
          </p:cNvPr>
          <p:cNvSpPr/>
          <p:nvPr/>
        </p:nvSpPr>
        <p:spPr>
          <a:xfrm>
            <a:off x="8666631" y="620508"/>
            <a:ext cx="1877960" cy="428428"/>
          </a:xfrm>
          <a:prstGeom prst="chevron">
            <a:avLst/>
          </a:prstGeom>
          <a:solidFill>
            <a:srgbClr val="0A303C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Translate</a:t>
            </a:r>
            <a:endParaRPr kumimoji="0" lang="en-AU" sz="13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00EAE514-66EC-9025-FB5A-E1A1125A8B01}"/>
              </a:ext>
            </a:extLst>
          </p:cNvPr>
          <p:cNvSpPr/>
          <p:nvPr/>
        </p:nvSpPr>
        <p:spPr>
          <a:xfrm>
            <a:off x="10339441" y="620508"/>
            <a:ext cx="1877959" cy="428428"/>
          </a:xfrm>
          <a:prstGeom prst="chevron">
            <a:avLst/>
          </a:prstGeom>
          <a:solidFill>
            <a:srgbClr val="062028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Publish</a:t>
            </a:r>
            <a:endParaRPr kumimoji="0" lang="en-AU" sz="13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id="{A95D700F-2C91-C5CE-306B-BC432650F74F}"/>
              </a:ext>
            </a:extLst>
          </p:cNvPr>
          <p:cNvSpPr/>
          <p:nvPr/>
        </p:nvSpPr>
        <p:spPr>
          <a:xfrm>
            <a:off x="384525" y="618455"/>
            <a:ext cx="1867537" cy="433637"/>
          </a:xfrm>
          <a:prstGeom prst="homePlate">
            <a:avLst/>
          </a:prstGeom>
          <a:solidFill>
            <a:srgbClr val="1B92B7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3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Plan</a:t>
            </a: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BC00B0AE-B294-A077-51CB-1D8EBB1164A1}"/>
              </a:ext>
            </a:extLst>
          </p:cNvPr>
          <p:cNvSpPr/>
          <p:nvPr/>
        </p:nvSpPr>
        <p:spPr>
          <a:xfrm>
            <a:off x="2038352" y="620509"/>
            <a:ext cx="1859911" cy="428428"/>
          </a:xfrm>
          <a:prstGeom prst="chevron">
            <a:avLst/>
          </a:prstGeom>
          <a:solidFill>
            <a:srgbClr val="167896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3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Design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3C2317F6-5586-7F46-816E-A9A9E8F81C59}"/>
              </a:ext>
            </a:extLst>
          </p:cNvPr>
          <p:cNvSpPr/>
          <p:nvPr/>
        </p:nvSpPr>
        <p:spPr>
          <a:xfrm>
            <a:off x="3686176" y="620508"/>
            <a:ext cx="1859912" cy="428428"/>
          </a:xfrm>
          <a:prstGeom prst="chevron">
            <a:avLst/>
          </a:prstGeom>
          <a:solidFill>
            <a:srgbClr val="13657F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3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Write</a:t>
            </a:r>
          </a:p>
        </p:txBody>
      </p:sp>
      <p:graphicFrame>
        <p:nvGraphicFramePr>
          <p:cNvPr id="32" name="Table 4">
            <a:extLst>
              <a:ext uri="{FF2B5EF4-FFF2-40B4-BE49-F238E27FC236}">
                <a16:creationId xmlns:a16="http://schemas.microsoft.com/office/drawing/2014/main" id="{03072799-9D1F-51F6-43B0-D5D6A4665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50546"/>
              </p:ext>
            </p:extLst>
          </p:nvPr>
        </p:nvGraphicFramePr>
        <p:xfrm>
          <a:off x="384528" y="1038958"/>
          <a:ext cx="11626783" cy="3869270"/>
        </p:xfrm>
        <a:graphic>
          <a:graphicData uri="http://schemas.openxmlformats.org/drawingml/2006/table">
            <a:tbl>
              <a:tblPr bandRow="1"/>
              <a:tblGrid>
                <a:gridCol w="1660969">
                  <a:extLst>
                    <a:ext uri="{9D8B030D-6E8A-4147-A177-3AD203B41FA5}">
                      <a16:colId xmlns:a16="http://schemas.microsoft.com/office/drawing/2014/main" val="694355502"/>
                    </a:ext>
                  </a:extLst>
                </a:gridCol>
                <a:gridCol w="1660969">
                  <a:extLst>
                    <a:ext uri="{9D8B030D-6E8A-4147-A177-3AD203B41FA5}">
                      <a16:colId xmlns:a16="http://schemas.microsoft.com/office/drawing/2014/main" val="508842536"/>
                    </a:ext>
                  </a:extLst>
                </a:gridCol>
                <a:gridCol w="1660969">
                  <a:extLst>
                    <a:ext uri="{9D8B030D-6E8A-4147-A177-3AD203B41FA5}">
                      <a16:colId xmlns:a16="http://schemas.microsoft.com/office/drawing/2014/main" val="3892587652"/>
                    </a:ext>
                  </a:extLst>
                </a:gridCol>
                <a:gridCol w="1660969">
                  <a:extLst>
                    <a:ext uri="{9D8B030D-6E8A-4147-A177-3AD203B41FA5}">
                      <a16:colId xmlns:a16="http://schemas.microsoft.com/office/drawing/2014/main" val="3086533811"/>
                    </a:ext>
                  </a:extLst>
                </a:gridCol>
                <a:gridCol w="1660969">
                  <a:extLst>
                    <a:ext uri="{9D8B030D-6E8A-4147-A177-3AD203B41FA5}">
                      <a16:colId xmlns:a16="http://schemas.microsoft.com/office/drawing/2014/main" val="2846521797"/>
                    </a:ext>
                  </a:extLst>
                </a:gridCol>
                <a:gridCol w="1660969">
                  <a:extLst>
                    <a:ext uri="{9D8B030D-6E8A-4147-A177-3AD203B41FA5}">
                      <a16:colId xmlns:a16="http://schemas.microsoft.com/office/drawing/2014/main" val="469922778"/>
                    </a:ext>
                  </a:extLst>
                </a:gridCol>
                <a:gridCol w="1660969">
                  <a:extLst>
                    <a:ext uri="{9D8B030D-6E8A-4147-A177-3AD203B41FA5}">
                      <a16:colId xmlns:a16="http://schemas.microsoft.com/office/drawing/2014/main" val="2122603835"/>
                    </a:ext>
                  </a:extLst>
                </a:gridCol>
              </a:tblGrid>
              <a:tr h="1724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"/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Collect Information, Data, and Knowledge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"/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Make a Plan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"/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Analyze Audience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"/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Define Review Team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"/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Estimate Scope, Time, and Cost*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"/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Develop Schedule*</a:t>
                      </a:r>
                      <a:endParaRPr lang="en-AU" sz="1100" dirty="0">
                        <a:latin typeface="Abadi" panose="020B0604020104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Design Structure (e.g., Table of Contents) 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Design Stylesheet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Design Templates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Write Drafts (First, Interim, Final) 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Include Images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AU" sz="1100" kern="120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Edit Drafts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Validate and Test Information 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Conduct Peer Review 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Conduct Subject Matter Expert Reviews 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Select Translation Partner*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Translate and Localize Content*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Create Terminology Database*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Establish Document Control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Obtain Approval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Conduct Final Checks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Publish </a:t>
                      </a:r>
                      <a:r>
                        <a:rPr lang="en-US" sz="1100" kern="120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Final Version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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Communicate with Stakeholders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85302"/>
                  </a:ext>
                </a:extLst>
              </a:tr>
              <a:tr h="21443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Collected Information, Data, and Knowledge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Documentation Plan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Audience Profile / Personas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Review Matrix in Documentation Plan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Estimating Sheet*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Project Schedule / Timeline*</a:t>
                      </a:r>
                      <a:endParaRPr lang="en-AU" sz="1100" dirty="0">
                        <a:latin typeface="Abadi" panose="020B0604020104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Document Structure (e.g., Table of Contents) 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Document </a:t>
                      </a:r>
                      <a:r>
                        <a:rPr lang="fr-FR" sz="1100" kern="1200" dirty="0" err="1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Stylesheet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Document Template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First Draft Ready for Review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Updated Document Structure / Table of Contents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Edited Drafts</a:t>
                      </a: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Validated and Tested Information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Request for Review 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Review Feedback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Reviewed Draft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Translated and Localized Content*</a:t>
                      </a: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Request for Approval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Controlled and Published Document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Message to Stakeholders</a:t>
                      </a:r>
                      <a:endParaRPr lang="en-AU" sz="1100" kern="1200" dirty="0">
                        <a:solidFill>
                          <a:schemeClr val="dk1"/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45260"/>
                  </a:ext>
                </a:extLst>
              </a:tr>
            </a:tbl>
          </a:graphicData>
        </a:graphic>
      </p:graphicFrame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417DA75A-3821-A692-B8F3-D5D5437399FA}"/>
              </a:ext>
            </a:extLst>
          </p:cNvPr>
          <p:cNvSpPr/>
          <p:nvPr/>
        </p:nvSpPr>
        <p:spPr>
          <a:xfrm>
            <a:off x="384527" y="4913848"/>
            <a:ext cx="11832873" cy="432161"/>
          </a:xfrm>
          <a:prstGeom prst="homePlate">
            <a:avLst/>
          </a:prstGeom>
          <a:solidFill>
            <a:srgbClr val="1B92B7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Manage</a:t>
            </a: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 </a:t>
            </a:r>
            <a:endParaRPr kumimoji="0" lang="en-AU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38342FE6-04D4-24AF-40CA-6762042D50C1}"/>
              </a:ext>
            </a:extLst>
          </p:cNvPr>
          <p:cNvSpPr/>
          <p:nvPr/>
        </p:nvSpPr>
        <p:spPr>
          <a:xfrm rot="16200000">
            <a:off x="2697957" y="5022161"/>
            <a:ext cx="433955" cy="206088"/>
          </a:xfrm>
          <a:prstGeom prst="triangle">
            <a:avLst/>
          </a:prstGeom>
          <a:solidFill>
            <a:srgbClr val="1B92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9F8D11C-4B40-C4C3-638D-EA47EB321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54601"/>
              </p:ext>
            </p:extLst>
          </p:nvPr>
        </p:nvGraphicFramePr>
        <p:xfrm>
          <a:off x="384525" y="5346010"/>
          <a:ext cx="11626784" cy="863621"/>
        </p:xfrm>
        <a:graphic>
          <a:graphicData uri="http://schemas.openxmlformats.org/drawingml/2006/table">
            <a:tbl>
              <a:tblPr bandRow="1"/>
              <a:tblGrid>
                <a:gridCol w="5813392">
                  <a:extLst>
                    <a:ext uri="{9D8B030D-6E8A-4147-A177-3AD203B41FA5}">
                      <a16:colId xmlns:a16="http://schemas.microsoft.com/office/drawing/2014/main" val="2945703782"/>
                    </a:ext>
                  </a:extLst>
                </a:gridCol>
                <a:gridCol w="5813392">
                  <a:extLst>
                    <a:ext uri="{9D8B030D-6E8A-4147-A177-3AD203B41FA5}">
                      <a16:colId xmlns:a16="http://schemas.microsoft.com/office/drawing/2014/main" val="4016106695"/>
                    </a:ext>
                  </a:extLst>
                </a:gridCol>
              </a:tblGrid>
              <a:tr h="593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buFont typeface="Wingdings" panose="05000000000000000000" pitchFamily="2" charset="2"/>
                        <a:buChar char="þ"/>
                      </a:pPr>
                      <a:r>
                        <a:rPr lang="en-AU" sz="1100" dirty="0">
                          <a:latin typeface="Abadi" panose="020B0604020104020204" pitchFamily="34" charset="0"/>
                        </a:rPr>
                        <a:t>Manage Progress</a:t>
                      </a: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Source Sans Pro"/>
                        </a:defRPr>
                      </a:lvl9pPr>
                    </a:lstStyle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Checklist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Status Tracker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Kanban Board</a:t>
                      </a:r>
                    </a:p>
                    <a:p>
                      <a:pPr marL="171450" lvl="0" indent="-171450">
                        <a:lnSpc>
                          <a:spcPct val="1100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en-US" sz="1100" dirty="0">
                          <a:latin typeface="Abadi" panose="020B0604020104020204" pitchFamily="34" charset="0"/>
                        </a:rPr>
                        <a:t>Updated Project Schedule*</a:t>
                      </a:r>
                      <a:endParaRPr lang="en-AU" sz="1100" dirty="0">
                        <a:latin typeface="Abadi" panose="020B0604020104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177325"/>
                  </a:ext>
                </a:extLst>
              </a:tr>
            </a:tbl>
          </a:graphicData>
        </a:graphic>
      </p:graphicFrame>
      <p:sp>
        <p:nvSpPr>
          <p:cNvPr id="9" name="Text Box 22">
            <a:extLst>
              <a:ext uri="{FF2B5EF4-FFF2-40B4-BE49-F238E27FC236}">
                <a16:creationId xmlns:a16="http://schemas.microsoft.com/office/drawing/2014/main" id="{C9DE9AE1-C4AD-E538-B1C0-E25C79ED508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78239" y="3801528"/>
            <a:ext cx="839788" cy="376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Outputs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EB115488-3EE4-8C5B-C8D2-69029877CDD4}"/>
              </a:ext>
            </a:extLst>
          </p:cNvPr>
          <p:cNvSpPr/>
          <p:nvPr/>
        </p:nvSpPr>
        <p:spPr>
          <a:xfrm>
            <a:off x="189093" y="618455"/>
            <a:ext cx="177800" cy="42050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5E3D5449-B99C-2D82-6583-6F3E66FB456C}"/>
              </a:ext>
            </a:extLst>
          </p:cNvPr>
          <p:cNvSpPr/>
          <p:nvPr/>
        </p:nvSpPr>
        <p:spPr>
          <a:xfrm>
            <a:off x="189093" y="1038957"/>
            <a:ext cx="177800" cy="172805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8A5628E0-D766-315C-650D-71E120B54877}"/>
              </a:ext>
            </a:extLst>
          </p:cNvPr>
          <p:cNvSpPr/>
          <p:nvPr/>
        </p:nvSpPr>
        <p:spPr>
          <a:xfrm>
            <a:off x="186799" y="2767014"/>
            <a:ext cx="177800" cy="21412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E0902631-A186-F8B3-8C28-8556BE5C69D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823126" y="1766672"/>
            <a:ext cx="1729216" cy="376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14DD3010-692B-0CE4-D579-F12F560CF6B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78412" y="647154"/>
            <a:ext cx="839788" cy="376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Phases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EA9247-AB9F-BCA9-39DE-C28E001FE668}"/>
              </a:ext>
            </a:extLst>
          </p:cNvPr>
          <p:cNvSpPr/>
          <p:nvPr/>
        </p:nvSpPr>
        <p:spPr>
          <a:xfrm>
            <a:off x="384525" y="199298"/>
            <a:ext cx="11626783" cy="432161"/>
          </a:xfrm>
          <a:prstGeom prst="rect">
            <a:avLst/>
          </a:prstGeom>
          <a:solidFill>
            <a:srgbClr val="F58220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</a:rPr>
              <a:t>The Technical Writing Process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440D51-D02E-33F2-D0B2-BFEE4A6498DF}"/>
              </a:ext>
            </a:extLst>
          </p:cNvPr>
          <p:cNvSpPr txBox="1"/>
          <p:nvPr/>
        </p:nvSpPr>
        <p:spPr>
          <a:xfrm>
            <a:off x="364599" y="6205059"/>
            <a:ext cx="62865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</a:rPr>
              <a:t>*Advanced or specialized topics / skills.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95A739-62AA-EEF1-D40A-BD57EE103A2C}"/>
              </a:ext>
            </a:extLst>
          </p:cNvPr>
          <p:cNvSpPr txBox="1"/>
          <p:nvPr/>
        </p:nvSpPr>
        <p:spPr>
          <a:xfrm>
            <a:off x="5933191" y="6208111"/>
            <a:ext cx="6181164" cy="265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2024 </a:t>
            </a:r>
            <a:r>
              <a:rPr lang="en-US" sz="1100" dirty="0" err="1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Boffin</a:t>
            </a:r>
            <a:r>
              <a:rPr lang="en-US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Education. Not for Resale. T&amp;Cs: https://boffin.education/terms-and-conditions/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568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Outfit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230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Outfit</vt:lpstr>
      <vt:lpstr>Wingdings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Morgan</dc:creator>
  <dc:description>© 2024 Boffin Education. Not for Resale. T&amp;Cs: https://boffin.education/terms-and-conditions/</dc:description>
  <cp:lastModifiedBy>Kieran Morgan</cp:lastModifiedBy>
  <cp:revision>11</cp:revision>
  <dcterms:created xsi:type="dcterms:W3CDTF">2024-01-07T22:54:40Z</dcterms:created>
  <dcterms:modified xsi:type="dcterms:W3CDTF">2024-01-19T21:19:57Z</dcterms:modified>
</cp:coreProperties>
</file>